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73" r:id="rId2"/>
    <p:sldId id="381" r:id="rId3"/>
    <p:sldId id="388" r:id="rId4"/>
    <p:sldId id="389" r:id="rId5"/>
    <p:sldId id="390" r:id="rId6"/>
    <p:sldId id="391" r:id="rId7"/>
    <p:sldId id="384" r:id="rId8"/>
    <p:sldId id="385" r:id="rId9"/>
    <p:sldId id="386" r:id="rId10"/>
    <p:sldId id="387" r:id="rId11"/>
    <p:sldId id="392" r:id="rId12"/>
    <p:sldId id="393" r:id="rId13"/>
    <p:sldId id="383" r:id="rId14"/>
    <p:sldId id="375" r:id="rId15"/>
    <p:sldId id="380" r:id="rId16"/>
    <p:sldId id="362" r:id="rId17"/>
    <p:sldId id="376" r:id="rId18"/>
    <p:sldId id="377" r:id="rId19"/>
    <p:sldId id="378" r:id="rId20"/>
    <p:sldId id="379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94" r:id="rId30"/>
    <p:sldId id="395" r:id="rId31"/>
    <p:sldId id="396" r:id="rId32"/>
    <p:sldId id="374" r:id="rId33"/>
  </p:sldIdLst>
  <p:sldSz cx="9144000" cy="6858000" type="screen4x3"/>
  <p:notesSz cx="6858000" cy="9144000"/>
  <p:custDataLst>
    <p:tags r:id="rId35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55DEE4F-5AF7-4B02-9942-E9C0EF16E040}">
          <p14:sldIdLst>
            <p14:sldId id="373"/>
            <p14:sldId id="381"/>
            <p14:sldId id="388"/>
            <p14:sldId id="389"/>
            <p14:sldId id="390"/>
            <p14:sldId id="391"/>
            <p14:sldId id="384"/>
            <p14:sldId id="385"/>
            <p14:sldId id="386"/>
            <p14:sldId id="387"/>
            <p14:sldId id="392"/>
            <p14:sldId id="393"/>
            <p14:sldId id="383"/>
            <p14:sldId id="375"/>
            <p14:sldId id="380"/>
            <p14:sldId id="362"/>
            <p14:sldId id="376"/>
            <p14:sldId id="377"/>
            <p14:sldId id="378"/>
            <p14:sldId id="379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94"/>
            <p14:sldId id="395"/>
            <p14:sldId id="396"/>
            <p14:sldId id="3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369"/>
    <a:srgbClr val="4E5C22"/>
    <a:srgbClr val="708430"/>
    <a:srgbClr val="8FA83E"/>
    <a:srgbClr val="92B446"/>
    <a:srgbClr val="51B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9348" autoAdjust="0"/>
  </p:normalViewPr>
  <p:slideViewPr>
    <p:cSldViewPr>
      <p:cViewPr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a.karnas\Desktop\Katowice_02.02.2017%20analiza%20-%20wyliczen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a.karnas\Desktop\Katowice_02.02.2017%20analiza%20-%20wyliczenia%20(typy%20gmin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enata.karnas\Desktop\Katowice_02.02.2017%20analiza%20-%20wyliczenia%20(typy%20gmin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enata.karnas\Desktop\Katowice_02.02.2017%20analiza%20-%20wyliczenia%20(typy%20gmin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Relacja kosztów ogółem do subwencji oświatowej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szkoły_podstawowe!$IE$5:$IE$29</c:f>
              <c:numCache>
                <c:formatCode>General</c:formatCode>
                <c:ptCount val="2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</c:numCache>
            </c:numRef>
          </c:xVal>
          <c:yVal>
            <c:numRef>
              <c:f>szkoły_podstawowe!$IG$5:$IG$29</c:f>
              <c:numCache>
                <c:formatCode>0%</c:formatCode>
                <c:ptCount val="25"/>
                <c:pt idx="0">
                  <c:v>2.870512989295058</c:v>
                </c:pt>
                <c:pt idx="1">
                  <c:v>2.4701273803797918</c:v>
                </c:pt>
                <c:pt idx="2">
                  <c:v>2.0487213395102044</c:v>
                </c:pt>
                <c:pt idx="3">
                  <c:v>2.0447035067466341</c:v>
                </c:pt>
                <c:pt idx="4">
                  <c:v>1.8788697918733865</c:v>
                </c:pt>
                <c:pt idx="5">
                  <c:v>1.7472578739779565</c:v>
                </c:pt>
                <c:pt idx="6">
                  <c:v>1.5962907872238448</c:v>
                </c:pt>
                <c:pt idx="7">
                  <c:v>1.5034620072545533</c:v>
                </c:pt>
                <c:pt idx="8">
                  <c:v>1.4448966240097791</c:v>
                </c:pt>
                <c:pt idx="9">
                  <c:v>1.4597635986422468</c:v>
                </c:pt>
                <c:pt idx="10">
                  <c:v>1.4457418951964491</c:v>
                </c:pt>
                <c:pt idx="11">
                  <c:v>1.4036807914886891</c:v>
                </c:pt>
                <c:pt idx="12">
                  <c:v>1.3528138458490488</c:v>
                </c:pt>
                <c:pt idx="13">
                  <c:v>1.2587379361025237</c:v>
                </c:pt>
                <c:pt idx="14">
                  <c:v>1.2082322630504274</c:v>
                </c:pt>
                <c:pt idx="15">
                  <c:v>1.1776388147012329</c:v>
                </c:pt>
                <c:pt idx="16">
                  <c:v>1.1324465845631126</c:v>
                </c:pt>
                <c:pt idx="17">
                  <c:v>1.1252420808158388</c:v>
                </c:pt>
                <c:pt idx="18">
                  <c:v>1.1269584888371649</c:v>
                </c:pt>
                <c:pt idx="19">
                  <c:v>1.1594265671466779</c:v>
                </c:pt>
                <c:pt idx="20">
                  <c:v>1.1691919608826744</c:v>
                </c:pt>
                <c:pt idx="21">
                  <c:v>1.1631499436388597</c:v>
                </c:pt>
                <c:pt idx="22">
                  <c:v>1.1674273120669214</c:v>
                </c:pt>
                <c:pt idx="23">
                  <c:v>1.1463624215231876</c:v>
                </c:pt>
                <c:pt idx="24">
                  <c:v>1.1016079879582876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31232"/>
        <c:axId val="53023488"/>
      </c:scatterChart>
      <c:valAx>
        <c:axId val="50031232"/>
        <c:scaling>
          <c:orientation val="minMax"/>
          <c:max val="27"/>
          <c:min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/>
                  <a:t>Liczebność</a:t>
                </a:r>
                <a:r>
                  <a:rPr lang="pl-PL" sz="1200" baseline="0"/>
                  <a:t> oddziału</a:t>
                </a:r>
                <a:endParaRPr lang="pl-PL" sz="1200"/>
              </a:p>
            </c:rich>
          </c:tx>
          <c:layout>
            <c:manualLayout>
              <c:xMode val="edge"/>
              <c:yMode val="edge"/>
              <c:x val="0.46207564238894083"/>
              <c:y val="0.945116661014273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023488"/>
        <c:crosses val="autoZero"/>
        <c:crossBetween val="midCat"/>
        <c:majorUnit val="1"/>
      </c:valAx>
      <c:valAx>
        <c:axId val="53023488"/>
        <c:scaling>
          <c:orientation val="minMax"/>
          <c:max val="1.9000000000000001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031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2000" dirty="0"/>
              <a:t>Relacja kosztów ogółem do subwencji oświatowej - </a:t>
            </a:r>
            <a:r>
              <a:rPr lang="pl-PL" sz="2000" b="0" i="0" baseline="0" dirty="0">
                <a:effectLst/>
              </a:rPr>
              <a:t>gminy miejsko - wiejskie</a:t>
            </a:r>
            <a:endParaRPr lang="pl-PL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9036527131325548E-2"/>
          <c:y val="0.1317620410597653"/>
          <c:w val="0.87632867587638186"/>
          <c:h val="0.5863621147357894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'miejsko-wiejska'!$IF$3909:$IF$3933</c:f>
              <c:numCache>
                <c:formatCode>General</c:formatCode>
                <c:ptCount val="2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</c:numCache>
            </c:numRef>
          </c:xVal>
          <c:yVal>
            <c:numRef>
              <c:f>'miejsko-wiejska'!$IH$3909:$IH$3933</c:f>
              <c:numCache>
                <c:formatCode>0%</c:formatCode>
                <c:ptCount val="25"/>
                <c:pt idx="0">
                  <c:v>0</c:v>
                </c:pt>
                <c:pt idx="1">
                  <c:v>2.2047581867450514</c:v>
                </c:pt>
                <c:pt idx="2">
                  <c:v>1.6366569312372667</c:v>
                </c:pt>
                <c:pt idx="3">
                  <c:v>2.1855123146797797</c:v>
                </c:pt>
                <c:pt idx="4">
                  <c:v>1.9212181316136414</c:v>
                </c:pt>
                <c:pt idx="5">
                  <c:v>1.8472724441735158</c:v>
                </c:pt>
                <c:pt idx="6">
                  <c:v>1.7285694499349227</c:v>
                </c:pt>
                <c:pt idx="7">
                  <c:v>1.5804964570696165</c:v>
                </c:pt>
                <c:pt idx="8">
                  <c:v>1.5102023350060882</c:v>
                </c:pt>
                <c:pt idx="9">
                  <c:v>1.514425920927883</c:v>
                </c:pt>
                <c:pt idx="10">
                  <c:v>1.49430935108505</c:v>
                </c:pt>
                <c:pt idx="11">
                  <c:v>1.4208118543030135</c:v>
                </c:pt>
                <c:pt idx="12">
                  <c:v>1.3750411441952153</c:v>
                </c:pt>
                <c:pt idx="13">
                  <c:v>1.3314467570972213</c:v>
                </c:pt>
                <c:pt idx="14">
                  <c:v>1.2314811845225644</c:v>
                </c:pt>
                <c:pt idx="15">
                  <c:v>1.2195082447716097</c:v>
                </c:pt>
                <c:pt idx="16">
                  <c:v>1.1529952321151022</c:v>
                </c:pt>
                <c:pt idx="17">
                  <c:v>1.1105145022783753</c:v>
                </c:pt>
                <c:pt idx="18">
                  <c:v>1.0931666691604613</c:v>
                </c:pt>
                <c:pt idx="19">
                  <c:v>1.1256590497435277</c:v>
                </c:pt>
                <c:pt idx="20">
                  <c:v>1.0848178109584121</c:v>
                </c:pt>
                <c:pt idx="21">
                  <c:v>1.0846129543913434</c:v>
                </c:pt>
                <c:pt idx="22">
                  <c:v>1.0385297753876661</c:v>
                </c:pt>
                <c:pt idx="23">
                  <c:v>1.0450341027886396</c:v>
                </c:pt>
                <c:pt idx="24">
                  <c:v>0.98209273745636838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61504"/>
        <c:axId val="53067776"/>
      </c:scatterChart>
      <c:valAx>
        <c:axId val="53061504"/>
        <c:scaling>
          <c:orientation val="minMax"/>
          <c:max val="27"/>
          <c:min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Liczebność</a:t>
                </a:r>
                <a:r>
                  <a:rPr lang="pl-PL" baseline="0"/>
                  <a:t> oddziału</a:t>
                </a:r>
                <a:endParaRPr lang="pl-PL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067776"/>
        <c:crosses val="autoZero"/>
        <c:crossBetween val="midCat"/>
        <c:majorUnit val="1"/>
      </c:valAx>
      <c:valAx>
        <c:axId val="53067776"/>
        <c:scaling>
          <c:orientation val="minMax"/>
          <c:max val="1.9000000000000001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061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dirty="0"/>
              <a:t>Relacja kosztów ogółem do subwencji oświatowej - gminy </a:t>
            </a:r>
            <a:r>
              <a:rPr lang="pl-PL" sz="1800" dirty="0" smtClean="0"/>
              <a:t>miejskie</a:t>
            </a:r>
            <a:endParaRPr lang="pl-PL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160656138476845E-2"/>
          <c:y val="0.14396312405854966"/>
          <c:w val="0.87880083435844325"/>
          <c:h val="0.5753610000239469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miejska!$IF$3914:$IF$3933</c:f>
              <c:numCache>
                <c:formatCode>General</c:formatCode>
                <c:ptCount val="20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</c:numCache>
            </c:numRef>
          </c:xVal>
          <c:yVal>
            <c:numRef>
              <c:f>miejska!$IH$3914:$IH$3933</c:f>
              <c:numCache>
                <c:formatCode>0%</c:formatCode>
                <c:ptCount val="20"/>
                <c:pt idx="0">
                  <c:v>3.2024607743468514</c:v>
                </c:pt>
                <c:pt idx="1">
                  <c:v>2.1448609680322162</c:v>
                </c:pt>
                <c:pt idx="2">
                  <c:v>2.5736848438082407</c:v>
                </c:pt>
                <c:pt idx="3">
                  <c:v>2.5357685964265362</c:v>
                </c:pt>
                <c:pt idx="4">
                  <c:v>2.0342752673894164</c:v>
                </c:pt>
                <c:pt idx="5">
                  <c:v>2.0250210852110673</c:v>
                </c:pt>
                <c:pt idx="6">
                  <c:v>1.8982950795456399</c:v>
                </c:pt>
                <c:pt idx="7">
                  <c:v>2.0660592130332085</c:v>
                </c:pt>
                <c:pt idx="8">
                  <c:v>1.973676511876469</c:v>
                </c:pt>
                <c:pt idx="9">
                  <c:v>1.6994467548895456</c:v>
                </c:pt>
                <c:pt idx="10">
                  <c:v>1.4907406585161966</c:v>
                </c:pt>
                <c:pt idx="11">
                  <c:v>1.5013622259039805</c:v>
                </c:pt>
                <c:pt idx="12">
                  <c:v>1.4671966467587738</c:v>
                </c:pt>
                <c:pt idx="13">
                  <c:v>1.3875977731519713</c:v>
                </c:pt>
                <c:pt idx="14">
                  <c:v>1.3088133451255333</c:v>
                </c:pt>
                <c:pt idx="15">
                  <c:v>1.2531201840334381</c:v>
                </c:pt>
                <c:pt idx="16">
                  <c:v>1.2185407950463751</c:v>
                </c:pt>
                <c:pt idx="17">
                  <c:v>1.2269807528854684</c:v>
                </c:pt>
                <c:pt idx="18">
                  <c:v>1.1950090452015556</c:v>
                </c:pt>
                <c:pt idx="19">
                  <c:v>1.1165916431239267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105792"/>
        <c:axId val="53107712"/>
      </c:scatterChart>
      <c:valAx>
        <c:axId val="53105792"/>
        <c:scaling>
          <c:orientation val="minMax"/>
          <c:max val="27"/>
          <c:min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Liczebność</a:t>
                </a:r>
                <a:r>
                  <a:rPr lang="pl-PL" baseline="0"/>
                  <a:t> oddziału</a:t>
                </a:r>
                <a:endParaRPr lang="pl-PL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107712"/>
        <c:crosses val="autoZero"/>
        <c:crossBetween val="midCat"/>
        <c:majorUnit val="1"/>
      </c:valAx>
      <c:valAx>
        <c:axId val="53107712"/>
        <c:scaling>
          <c:orientation val="minMax"/>
          <c:max val="3.3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105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Relacja kosztów ogółem do subwencji oświatowej - gminy wiejskie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208863703309654E-2"/>
          <c:y val="0.14123856458429013"/>
          <c:w val="0.88184529338469819"/>
          <c:h val="0.5777727121321231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wiejska!$IF$3909:$IF$3933</c:f>
              <c:numCache>
                <c:formatCode>General</c:formatCode>
                <c:ptCount val="2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</c:numCache>
            </c:numRef>
          </c:xVal>
          <c:yVal>
            <c:numRef>
              <c:f>wiejska!$IH$3909:$IH$3933</c:f>
              <c:numCache>
                <c:formatCode>0%</c:formatCode>
                <c:ptCount val="25"/>
                <c:pt idx="0">
                  <c:v>2.870512989295058</c:v>
                </c:pt>
                <c:pt idx="1">
                  <c:v>2.5212801872276529</c:v>
                </c:pt>
                <c:pt idx="2">
                  <c:v>2.2202473043315036</c:v>
                </c:pt>
                <c:pt idx="3">
                  <c:v>2.0092625723326023</c:v>
                </c:pt>
                <c:pt idx="4">
                  <c:v>1.8632146167857355</c:v>
                </c:pt>
                <c:pt idx="5">
                  <c:v>1.6865010044102646</c:v>
                </c:pt>
                <c:pt idx="6">
                  <c:v>1.5390395446392842</c:v>
                </c:pt>
                <c:pt idx="7">
                  <c:v>1.4500828814085338</c:v>
                </c:pt>
                <c:pt idx="8">
                  <c:v>1.4125377348953696</c:v>
                </c:pt>
                <c:pt idx="9">
                  <c:v>1.4336626860597554</c:v>
                </c:pt>
                <c:pt idx="10">
                  <c:v>1.414814542710479</c:v>
                </c:pt>
                <c:pt idx="11">
                  <c:v>1.3696522761162309</c:v>
                </c:pt>
                <c:pt idx="12">
                  <c:v>1.3205259051374034</c:v>
                </c:pt>
                <c:pt idx="13">
                  <c:v>1.2171772487133388</c:v>
                </c:pt>
                <c:pt idx="14">
                  <c:v>1.1648894821411453</c:v>
                </c:pt>
                <c:pt idx="15">
                  <c:v>1.1204891167365245</c:v>
                </c:pt>
                <c:pt idx="16">
                  <c:v>1.0567939825238786</c:v>
                </c:pt>
                <c:pt idx="17">
                  <c:v>1.012046918133096</c:v>
                </c:pt>
                <c:pt idx="18">
                  <c:v>0.98038132956071733</c:v>
                </c:pt>
                <c:pt idx="19">
                  <c:v>0.95848011857015247</c:v>
                </c:pt>
                <c:pt idx="20">
                  <c:v>0.93262335063816926</c:v>
                </c:pt>
                <c:pt idx="21">
                  <c:v>0.94802444864826296</c:v>
                </c:pt>
                <c:pt idx="22">
                  <c:v>0.90395885009539723</c:v>
                </c:pt>
                <c:pt idx="23">
                  <c:v>0.815739532431766</c:v>
                </c:pt>
                <c:pt idx="2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81120"/>
        <c:axId val="94583040"/>
      </c:scatterChart>
      <c:valAx>
        <c:axId val="94581120"/>
        <c:scaling>
          <c:orientation val="minMax"/>
          <c:max val="27"/>
          <c:min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Liczebność</a:t>
                </a:r>
                <a:r>
                  <a:rPr lang="pl-PL" baseline="0"/>
                  <a:t> oddziału</a:t>
                </a:r>
                <a:endParaRPr lang="pl-PL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4583040"/>
        <c:crosses val="autoZero"/>
        <c:crossBetween val="midCat"/>
        <c:majorUnit val="1"/>
      </c:valAx>
      <c:valAx>
        <c:axId val="94583040"/>
        <c:scaling>
          <c:orientation val="minMax"/>
          <c:max val="1.9000000000000001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4581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0.50129</cdr:x>
      <cdr:y>0.11688</cdr:y>
    </cdr:from>
    <cdr:to>
      <cdr:x>0.97832</cdr:x>
      <cdr:y>0.32782</cdr:y>
    </cdr:to>
    <cdr:sp macro="" textlink="">
      <cdr:nvSpPr>
        <cdr:cNvPr id="4" name="pole tekstowe 2"/>
        <cdr:cNvSpPr txBox="1"/>
      </cdr:nvSpPr>
      <cdr:spPr>
        <a:xfrm xmlns:a="http://schemas.openxmlformats.org/drawingml/2006/main">
          <a:off x="4464496" y="648072"/>
          <a:ext cx="4248472" cy="1169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pl-PL" sz="1400" dirty="0" smtClean="0">
              <a:solidFill>
                <a:srgbClr val="2D3369"/>
              </a:solidFill>
            </a:rPr>
            <a:t>Dane dotyczą szkół podstawowych, ogólnodostępnych, prowadzonych przez JST, z wyłączeniem klas łączonych, z wyłączeniem szkół nietypowych (tj. z  dużym udziałem uczniów niepełnosprawnych, uczniów mniejszości, uczniów w oddziałach mistrzostwa sportowego itp.)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0.46667</cdr:x>
      <cdr:y>0.15385</cdr:y>
    </cdr:from>
    <cdr:to>
      <cdr:x>0.95833</cdr:x>
      <cdr:y>0.36208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032448" y="864096"/>
          <a:ext cx="4248472" cy="1169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pl-PL" sz="1400" dirty="0" smtClean="0">
              <a:solidFill>
                <a:srgbClr val="2D3369"/>
              </a:solidFill>
            </a:rPr>
            <a:t>Dane dotyczą szkół podstawowych, ogólnodostępnych, prowadzonych przez JST, z wyłączeniem klas łączonych, z wyłączeniem szkół nietypowych (tj. z  dużym udziałem uczniów niepełnosprawnych, uczniów mniejszości, uczniów w oddziałach mistrzostwa sportowego itp.)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B80E-269E-4E54-B155-04DD9669A0BA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E925-92C8-4727-B5DB-58B2CBCA79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72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1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1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31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15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2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72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57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17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2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87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88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81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7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539552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 smtClean="0"/>
          </a:p>
          <a:p>
            <a:pPr algn="ctr">
              <a:buNone/>
            </a:pPr>
            <a:r>
              <a:rPr lang="pl-PL" sz="4400" b="1" cap="small" dirty="0"/>
              <a:t>Przyszłe zmiany sposobu finansowania zadań oświatowych </a:t>
            </a:r>
            <a:endParaRPr lang="pl-PL" sz="4400" b="1" cap="small" dirty="0" smtClean="0"/>
          </a:p>
          <a:p>
            <a:pPr algn="ctr">
              <a:buNone/>
            </a:pPr>
            <a:endParaRPr lang="pl-PL" sz="4000" b="1" cap="small" dirty="0" smtClean="0"/>
          </a:p>
          <a:p>
            <a:pPr algn="ctr">
              <a:spcBef>
                <a:spcPts val="0"/>
              </a:spcBef>
              <a:buNone/>
            </a:pPr>
            <a:r>
              <a:rPr lang="pl-PL" sz="3600" b="1" cap="small" dirty="0" smtClean="0"/>
              <a:t>Luty 2017 r.</a:t>
            </a:r>
            <a:endParaRPr lang="pl-PL" sz="3600" b="1" cap="small" dirty="0"/>
          </a:p>
          <a:p>
            <a:pPr algn="ctr">
              <a:buNone/>
            </a:pPr>
            <a:endParaRPr lang="pl-P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1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258325"/>
              </p:ext>
            </p:extLst>
          </p:nvPr>
        </p:nvGraphicFramePr>
        <p:xfrm>
          <a:off x="251520" y="1052736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1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323528" y="24883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/>
              <a:t>Propozycja MEN</a:t>
            </a:r>
          </a:p>
          <a:p>
            <a:endParaRPr lang="pl-PL" sz="4000" dirty="0" smtClean="0"/>
          </a:p>
          <a:p>
            <a:r>
              <a:rPr lang="pl-PL" sz="4000" dirty="0" smtClean="0"/>
              <a:t>Nowy model podziału kwoty podstawowej subwencji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3473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323528" y="1628800"/>
            <a:ext cx="822960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/>
              <a:t>Ustalanie łącznej kwoty subwencji: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/>
              <a:t>Określenie w przepisach ustawy co ma pokrywać subwencja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2527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1519" y="1124744"/>
            <a:ext cx="84249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dirty="0" smtClean="0">
                <a:solidFill>
                  <a:schemeClr val="bg1"/>
                </a:solidFill>
              </a:rPr>
              <a:t>Sposób podziału subwencji oświatowej</a:t>
            </a:r>
          </a:p>
          <a:p>
            <a:pPr lvl="0"/>
            <a:endParaRPr lang="pl-PL" sz="24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Uzależnienie </a:t>
            </a:r>
            <a:r>
              <a:rPr lang="pl-PL" sz="2400" dirty="0">
                <a:solidFill>
                  <a:schemeClr val="bg1"/>
                </a:solidFill>
              </a:rPr>
              <a:t>wysokości subwencji dla danej jednostki samorządu terytorialnego nie tylko od liczby uczniów w danej jednostce samorządu terytorialnego, ale także od liczby oddziałów (tj. część subwencji kalkulowana byłaby na ucznia, a część subwencji kalkulowana byłaby na oddział</a:t>
            </a:r>
            <a:r>
              <a:rPr lang="pl-PL" sz="2400" dirty="0" smtClean="0">
                <a:solidFill>
                  <a:schemeClr val="bg1"/>
                </a:solidFill>
              </a:rPr>
              <a:t>); </a:t>
            </a:r>
            <a:r>
              <a:rPr lang="pl-PL" sz="2400" i="1" dirty="0" smtClean="0">
                <a:solidFill>
                  <a:schemeClr val="bg1">
                    <a:lumMod val="85000"/>
                  </a:schemeClr>
                </a:solidFill>
              </a:rPr>
              <a:t>„Czy dla wszystkich szkół czy tylko szkół podstawowych?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Uwzględnienie </a:t>
            </a:r>
            <a:r>
              <a:rPr lang="pl-PL" sz="2400" dirty="0">
                <a:solidFill>
                  <a:schemeClr val="bg1"/>
                </a:solidFill>
              </a:rPr>
              <a:t>w podziale subwencji </a:t>
            </a:r>
            <a:r>
              <a:rPr lang="pl-PL" sz="2400" dirty="0" smtClean="0">
                <a:solidFill>
                  <a:schemeClr val="bg1"/>
                </a:solidFill>
              </a:rPr>
              <a:t>mechanizmu różnicującego </a:t>
            </a:r>
            <a:r>
              <a:rPr lang="pl-PL" sz="2400" dirty="0">
                <a:solidFill>
                  <a:schemeClr val="bg1"/>
                </a:solidFill>
              </a:rPr>
              <a:t>środki </a:t>
            </a:r>
            <a:r>
              <a:rPr lang="pl-PL" sz="2400" dirty="0" smtClean="0">
                <a:solidFill>
                  <a:schemeClr val="bg1"/>
                </a:solidFill>
              </a:rPr>
              <a:t>finansowe w zależności od </a:t>
            </a:r>
            <a:r>
              <a:rPr lang="pl-PL" sz="2400" dirty="0">
                <a:solidFill>
                  <a:schemeClr val="bg1"/>
                </a:solidFill>
              </a:rPr>
              <a:t>liczby godzin wynikającej z </a:t>
            </a:r>
            <a:r>
              <a:rPr lang="pl-PL" sz="2400" dirty="0" smtClean="0">
                <a:solidFill>
                  <a:schemeClr val="bg1"/>
                </a:solidFill>
              </a:rPr>
              <a:t>ramówek;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Utrzymanie </a:t>
            </a:r>
            <a:r>
              <a:rPr lang="pl-PL" sz="2400" dirty="0">
                <a:solidFill>
                  <a:schemeClr val="bg1"/>
                </a:solidFill>
              </a:rPr>
              <a:t>wag na różne kategorie uczniów (np. niepełnosprawni, mniejszości, itp.) w dotychczasowej </a:t>
            </a:r>
            <a:r>
              <a:rPr lang="pl-PL" sz="2400" dirty="0" smtClean="0">
                <a:solidFill>
                  <a:schemeClr val="bg1"/>
                </a:solidFill>
              </a:rPr>
              <a:t>wysokości.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67544" y="1080367"/>
            <a:ext cx="190789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Obecny model:</a:t>
            </a:r>
            <a:endParaRPr lang="pl-PL" sz="20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39552" y="1772816"/>
            <a:ext cx="8208912" cy="571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Subwencja naliczona dla jednostki samorządu terytorialnego prowadzącej szkołę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pl-PL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Wskaźnik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zależny od struktury awansu zawodowego nauczycieli, uwzględniający dodatek wiejski i mieszkaniowy </a:t>
            </a:r>
            <a:endParaRPr lang="pl-PL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(Część podstawowa na ucznia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dodatkowa na ucznia).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95536" y="881336"/>
            <a:ext cx="190789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Obecny model:</a:t>
            </a:r>
            <a:endParaRPr lang="pl-PL" sz="20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1560" y="932778"/>
            <a:ext cx="8208912" cy="662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podstawowa na ucznia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finansowy 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uczniów w szkole.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dodatkowa na ucznia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finansowy 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 dla każdej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wagi {Liczba uczniów przypisana do danej wagi przemnożona przez wartość tej wagi}.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2123728" y="1709736"/>
                <a:ext cx="4572000" cy="19068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∗(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𝑆𝑃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𝑆𝐷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l-PL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𝐶𝑧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ęść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𝑝𝑜𝑑𝑠𝑡𝑎𝑤𝑜𝑤𝑎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𝑆𝑃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𝑈</m:t>
                      </m:r>
                    </m:oMath>
                  </m:oMathPara>
                </a14:m>
                <a:endParaRPr lang="pl-PL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𝐶𝑧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ęść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𝑑𝑜𝑑𝑎𝑡𝑘𝑜𝑤𝑎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𝑆𝐷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709736"/>
                <a:ext cx="4572000" cy="19068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539552" y="4000039"/>
                <a:ext cx="8208912" cy="2870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l-PL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- Subwencja naliczona dla jednostki samorządu terytorialnego prowadzącej szkołę;</a:t>
                </a:r>
                <a:endParaRPr lang="pl-PL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l-PL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– Wskaźnik zależny od struktury awansu zawodowego nauczycieli, uwzględniający dodatek wiejski i mieszkaniowy;</a:t>
                </a:r>
                <a:endParaRPr lang="pl-PL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l-PL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– Liczba uczniów w szkole;</a:t>
                </a:r>
                <a:endParaRPr lang="pl-PL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l-PL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– Standard finansowy A;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pl-PL" sz="160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pl-PL" sz="1600">
                        <a:solidFill>
                          <a:schemeClr val="bg1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lang="pl-PL" sz="1600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pl-PL" sz="160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Liczba uczniów przypisana do i-tej wagi  w obecnym modelu przemnożona przez wartość i-tej wagi;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00039"/>
                <a:ext cx="8208912" cy="2870529"/>
              </a:xfrm>
              <a:prstGeom prst="rect">
                <a:avLst/>
              </a:prstGeom>
              <a:blipFill rotWithShape="0">
                <a:blip r:embed="rId4"/>
                <a:stretch>
                  <a:fillRect l="-446" r="-3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ostokąt 6"/>
          <p:cNvSpPr/>
          <p:nvPr/>
        </p:nvSpPr>
        <p:spPr>
          <a:xfrm>
            <a:off x="467544" y="1080367"/>
            <a:ext cx="255711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Obecny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(wzory):</a:t>
            </a:r>
            <a:endParaRPr lang="pl-PL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539552" y="1772816"/>
            <a:ext cx="8208912" cy="617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Subwencja naliczona dla jednostki samorządu terytorialnego prowadzącej szkołę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Wskaźnik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zależny od struktury awansu zawodowego nauczycieli, uwzględniający dodatek wiejski i mieszkaniowy </a:t>
            </a:r>
            <a:endParaRPr lang="pl-PL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podstawowa na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oddział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dodatkowa na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oddział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Część podstawowa na ucznia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Część dodatkowa na ucznia).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1052736"/>
            <a:ext cx="3018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Przyszły model, wariant I</a:t>
            </a:r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539552" y="1772816"/>
            <a:ext cx="8208912" cy="789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podstawowa na oddział </a:t>
            </a:r>
            <a:endParaRPr lang="pl-PL" sz="2000" u="sng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 * (Średni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 godziny pracy nauczyciela realizującego ramowe plany nauczania +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religia)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 dla każdej klasy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{Liczba oddziałów danej klasy przemnożona przez liczbę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godzin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wynikających z ramowych planów nauczania i religii dla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danej klasy}.</a:t>
            </a:r>
            <a:endParaRPr lang="pl-PL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Część dodatkowa na oddział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Część podstawowa na ucznia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Część dodatkowa na ucznia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1052736"/>
            <a:ext cx="3018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Przyszły model, wariant I</a:t>
            </a:r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539552" y="1772816"/>
            <a:ext cx="8208912" cy="881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</a:t>
            </a:r>
            <a:r>
              <a:rPr lang="pl-PL" sz="2000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dodatkowa </a:t>
            </a:r>
            <a:r>
              <a:rPr lang="pl-PL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oddział </a:t>
            </a:r>
            <a:endParaRPr lang="pl-PL" sz="2000" u="sng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(Średni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 godziny pracy nauczyciela realizującego ramowe plany nauczania +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religia)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 dla każdej wagi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oddziałów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przypisana do danej wagi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przemnożona przez wartość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 wagi}.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przewidziane wagi zależne od oddziału, np. dla oddziału integracyjnego oraz waga wiejska 0,25</a:t>
            </a:r>
            <a:r>
              <a:rPr lang="pl-PL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000" i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Część dodatkowa na oddział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Część podstawowa na ucznia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Część dodatkowa na ucznia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1052736"/>
            <a:ext cx="3018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Przyszły model, wariant I</a:t>
            </a:r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23528" y="148478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 smtClean="0">
                <a:solidFill>
                  <a:schemeClr val="bg1"/>
                </a:solidFill>
              </a:rPr>
              <a:t>Rozpoczynamy </a:t>
            </a:r>
            <a:r>
              <a:rPr lang="pl-PL" sz="2400" b="1" dirty="0" err="1" smtClean="0">
                <a:solidFill>
                  <a:schemeClr val="bg1"/>
                </a:solidFill>
              </a:rPr>
              <a:t>prekonsultacje</a:t>
            </a:r>
            <a:r>
              <a:rPr lang="pl-PL" sz="2400" b="1" dirty="0" smtClean="0">
                <a:solidFill>
                  <a:schemeClr val="bg1"/>
                </a:solidFill>
              </a:rPr>
              <a:t>:</a:t>
            </a:r>
          </a:p>
          <a:p>
            <a:pPr lvl="0"/>
            <a:endParaRPr lang="pl-PL" sz="2400" b="1" dirty="0" smtClean="0">
              <a:solidFill>
                <a:schemeClr val="bg1"/>
              </a:solidFill>
            </a:endParaRPr>
          </a:p>
          <a:p>
            <a:pPr lvl="0"/>
            <a:endParaRPr lang="pl-PL" sz="2400" b="1" dirty="0" smtClean="0">
              <a:solidFill>
                <a:schemeClr val="bg1"/>
              </a:solidFill>
            </a:endParaRPr>
          </a:p>
          <a:p>
            <a:pPr lvl="0"/>
            <a:r>
              <a:rPr lang="pl-PL" sz="2400" b="1" dirty="0" smtClean="0">
                <a:solidFill>
                  <a:schemeClr val="bg1"/>
                </a:solidFill>
              </a:rPr>
              <a:t>Wstępna propozycja terminów i miejsc warsztatów:</a:t>
            </a:r>
          </a:p>
          <a:p>
            <a:pPr lvl="0"/>
            <a:endParaRPr lang="pl-PL" sz="2400" b="1" dirty="0">
              <a:solidFill>
                <a:schemeClr val="bg1"/>
              </a:solidFill>
            </a:endParaRPr>
          </a:p>
          <a:p>
            <a:pPr lvl="0"/>
            <a:r>
              <a:rPr lang="pl-PL" sz="2400" b="1" dirty="0" smtClean="0">
                <a:solidFill>
                  <a:schemeClr val="bg1"/>
                </a:solidFill>
              </a:rPr>
              <a:t>Katowice </a:t>
            </a:r>
            <a:r>
              <a:rPr lang="pl-PL" sz="2400" b="1" dirty="0">
                <a:solidFill>
                  <a:schemeClr val="bg1"/>
                </a:solidFill>
              </a:rPr>
              <a:t>– 3 lutego 2017 roku, </a:t>
            </a:r>
            <a:endParaRPr lang="pl-PL" sz="2400" dirty="0">
              <a:solidFill>
                <a:schemeClr val="bg1"/>
              </a:solidFill>
            </a:endParaRPr>
          </a:p>
          <a:p>
            <a:pPr lvl="0"/>
            <a:r>
              <a:rPr lang="pl-PL" sz="2400" b="1" dirty="0">
                <a:solidFill>
                  <a:schemeClr val="bg1"/>
                </a:solidFill>
              </a:rPr>
              <a:t>Gdańsk – 9 lutego 2017 roku,</a:t>
            </a:r>
            <a:endParaRPr lang="pl-PL" sz="2400" dirty="0">
              <a:solidFill>
                <a:schemeClr val="bg1"/>
              </a:solidFill>
            </a:endParaRPr>
          </a:p>
          <a:p>
            <a:pPr lvl="0"/>
            <a:r>
              <a:rPr lang="pl-PL" sz="2400" b="1" dirty="0" smtClean="0">
                <a:solidFill>
                  <a:schemeClr val="bg1"/>
                </a:solidFill>
              </a:rPr>
              <a:t>Bydgoszcz </a:t>
            </a:r>
            <a:r>
              <a:rPr lang="pl-PL" sz="2400" b="1" dirty="0">
                <a:solidFill>
                  <a:schemeClr val="bg1"/>
                </a:solidFill>
              </a:rPr>
              <a:t>– 16 lutego 2017 roku, </a:t>
            </a:r>
            <a:endParaRPr lang="pl-PL" sz="2400" dirty="0">
              <a:solidFill>
                <a:schemeClr val="bg1"/>
              </a:solidFill>
            </a:endParaRPr>
          </a:p>
          <a:p>
            <a:pPr lvl="0"/>
            <a:r>
              <a:rPr lang="pl-PL" sz="2400" b="1" dirty="0">
                <a:solidFill>
                  <a:schemeClr val="bg1"/>
                </a:solidFill>
              </a:rPr>
              <a:t>Warszawa – 28 lutego 2017 roku.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 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467544" y="1484784"/>
            <a:ext cx="8208912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</a:t>
            </a:r>
            <a:r>
              <a:rPr lang="pl-PL" sz="1600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podstawowa </a:t>
            </a:r>
            <a:r>
              <a:rPr lang="pl-PL" sz="16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600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finansowy na każdego ucznia w nowym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modelu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uczniów w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szkole.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</a:t>
            </a:r>
            <a:r>
              <a:rPr lang="pl-PL" sz="16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dodatkowa na ucznia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finansowy 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 dla każdej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wagi {Liczba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uczniów przypisana do danej wagi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przemnożona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wartość tej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wagi}.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16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przewidziane wagi zależne od ucznia, np. dla uczniów niepełnosprawnych)</a:t>
            </a:r>
            <a:endParaRPr lang="pl-PL" sz="16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926966"/>
            <a:ext cx="3018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Przyszły model, wariant I</a:t>
            </a:r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79512" y="1196752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Przyszły model, wariant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(wzory)</a:t>
            </a:r>
            <a:endParaRPr lang="pl-P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1331640" y="1899812"/>
                <a:ext cx="6318448" cy="4493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∗(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𝑆𝑃𝑂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𝑆𝐷𝑂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𝑆𝑃𝑈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𝑆𝐷𝑈</m:t>
                      </m:r>
                      <m:r>
                        <a:rPr lang="pl-P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𝐶𝑧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ęść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𝑝𝑜𝑑𝑠𝑡𝑎𝑤𝑜𝑤𝑎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𝑜𝑑𝑑𝑧𝑖𝑎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ł=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𝑆𝑃𝑂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=0,8∗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𝐶𝑧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ęść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𝑑𝑜𝑑𝑎𝑡𝑘𝑜𝑤𝑎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𝑜𝑑𝑑𝑧𝑖𝑎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ł=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𝑆𝐷𝑂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𝑁𝑜</m:t>
                              </m:r>
                            </m:e>
                            <m:sub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𝑊𝑜</m:t>
                              </m:r>
                            </m:e>
                            <m:sub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600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𝐶𝑧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ęść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𝑝𝑜𝑑𝑠𝑡𝑎𝑤𝑜𝑤𝑎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𝑢𝑐𝑧𝑛𝑖𝑎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𝑆𝑃𝑈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𝐴𝑢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𝑈</m:t>
                      </m:r>
                    </m:oMath>
                  </m:oMathPara>
                </a14:m>
                <a:endParaRPr lang="pl-PL" sz="1600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𝐶𝑧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ęść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𝑑𝑜𝑑𝑎𝑡𝑘𝑜𝑤𝑎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𝑢𝑐𝑧𝑛𝑖𝑎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𝑆𝐷𝑈</m:t>
                      </m:r>
                      <m:r>
                        <a:rPr lang="pl-PL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𝐴𝑢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𝑁𝑢</m:t>
                              </m:r>
                            </m:e>
                            <m:sub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𝑊𝑢</m:t>
                              </m:r>
                            </m:e>
                            <m:sub>
                              <m:r>
                                <a:rPr lang="pl-PL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899812"/>
                <a:ext cx="6318448" cy="44937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7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323528" y="1003970"/>
                <a:ext cx="8280920" cy="5708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l-PL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- Subwencja naliczona dla jednostki samorządu terytorialnego prowadzącej szkołę;</a:t>
                </a: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l-PL" sz="1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– Wskaźnik zależny od struktury awansu zawodowego nauczycieli, uwzględniający dodatek wiejski i mieszkaniowy;</a:t>
                </a: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l-PL" sz="1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– Liczba uczniów w szkole</a:t>
                </a:r>
                <a:r>
                  <a:rPr lang="pl-PL" sz="16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l-PL" sz="1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 – Standard finansowy na każdego ucznia w nowym modelu</a:t>
                </a: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l-PL" sz="1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– Średni koszt godziny pracy nauczyciela realizującego ramowe plany nauczania + religia;</a:t>
                </a: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pl-PL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Liczba uczniów przypisana do i-tej wagi  w obecnym modelu przemnożona przez wartość i-tej wagi;</a:t>
                </a: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pl-PL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Liczba oddziałów dla i-tej klasy przemnożona przez liczbę godzin wynikających z ramowych planów nauczania i religii dla i-tej klasy;</a:t>
                </a: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𝑁𝑜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pl-PL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𝑊𝑜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Liczba oddziałów przypisana do i-tej wagi przemnożona przez wartość i-tej wagi (przewidziane wagi zależne od oddziału, np. dla oddziału integracyjnego oraz waga wiejska 0,25);</a:t>
                </a: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𝑁𝑢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pl-PL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𝑊𝑢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Liczba uczniów przypisana do i-tej wagi w nowym modelu przemnożona przez wartość i-tej wagi (przewidziane wagi zależne od ucznia, np. dla uczniów niepełnosprawnych)</a:t>
                </a:r>
                <a:endParaRPr lang="pl-PL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03970"/>
                <a:ext cx="8280920" cy="5708422"/>
              </a:xfrm>
              <a:prstGeom prst="rect">
                <a:avLst/>
              </a:prstGeom>
              <a:blipFill rotWithShape="0">
                <a:blip r:embed="rId3"/>
                <a:stretch>
                  <a:fillRect l="-368" r="-442" b="-4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5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7503" y="900746"/>
            <a:ext cx="8906085" cy="5937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Założenia: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Efekty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finansowania ogólnodostępnej szkoły podstawowej w zakresie podstawowym. Tylko systemowe wagi. Na tym etapie założono łącznie te same środki finansowe na poziomie szkoły podstawowej w starym i nowym modelu finansowania.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Wzięto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uwagę standard finansowy A, wagę wiejską, wagę dla małych szkół i wagę dla oddziałów klas I-III. Dla wsi i miast do 5 tys. mieszkańców pominięto wagę R (w związku z adresowanie tej wagi do konkretnych wydatków i porównywalnością analizy).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podstawowa na oddział określona w wysokości 80% pełnych kosztów wynagrodzeń nauczycieli realizujących w oddziale ramowe plany nauczania wraz z religią, tj. średnio 68 tys. zł. W ramach części dodatkowej na oddział przyjęto wagę wiejską na oddział w wysokości 25% - oznacza to, że na wsi i w mieście do 5 tys. mieszkańców część podstawowa na oddział wraz z wagą wiejską pokrywa pełne koszty wynagrodzeń nauczycieli realizujących w oddziale ramowe plany nauczania wraz z religią (tj. średnio 86 tys. zł) bez względu na liczbę uczniów. 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67544" y="2420888"/>
            <a:ext cx="8208912" cy="239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tym etapie nie symulowano skutków podziału na grupy, ale docelowo system będzie uwzględniał taki podział.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poziomie średniej wielkości oddziału klasowego (16 na wsi i 21 w mieście) nowy model przelicza te same środki co obecny model. 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Wartość łącznych środków dla wsi i miast jest podobna jak obecnie. Nie ma przesunięcia między wsią a miastem.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6" y="1268760"/>
            <a:ext cx="8716894" cy="51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215930"/>
              </p:ext>
            </p:extLst>
          </p:nvPr>
        </p:nvGraphicFramePr>
        <p:xfrm>
          <a:off x="395534" y="1124746"/>
          <a:ext cx="8424937" cy="5677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253"/>
                <a:gridCol w="2298218"/>
                <a:gridCol w="1466559"/>
                <a:gridCol w="1466559"/>
                <a:gridCol w="1483174"/>
                <a:gridCol w="1483174"/>
              </a:tblGrid>
              <a:tr h="1272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 dirty="0">
                          <a:effectLst/>
                        </a:rPr>
                        <a:t>L.p.</a:t>
                      </a:r>
                      <a:endParaRPr lang="pl-P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Efekty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Obecny model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Nowy model – Wariant 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45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Wieś i miasto &lt;= 5 tys.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Miasto &gt; 5 tys.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Wieś i miasto &lt;= 5 tys.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Miasto &gt; 5 tys.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</a:tr>
              <a:tr h="89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>
                          <a:effectLst/>
                        </a:rPr>
                        <a:t>1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Pokrycie pełnych wynagrodzeń nauczycieli realizujących ramowy plan nauczania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 uczniów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 uczniów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 samego faktu utworzenia oddziału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 uczniów (80% wynagrodzeń za ramówki niezależnie od liczby uczniów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</a:tr>
              <a:tr h="636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 dirty="0">
                          <a:effectLst/>
                        </a:rPr>
                        <a:t>2</a:t>
                      </a:r>
                      <a:endParaRPr lang="pl-P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Pokrycie wydatków z poz. 1 +  1 dodatkowy etat nauczyciela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 uczniów na oddział dla 1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 uczniów na oddział dla 2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 uczniów na oddział dla 1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 uczniów dla na oddział 2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</a:tr>
              <a:tr h="636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>
                          <a:effectLst/>
                        </a:rPr>
                        <a:t>3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Pokrycie wydatków z poz. 1 +  2 dodatkowe etaty nauczycieli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 uczniów na oddział dla 1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 uczniów na oddział dla 2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 uczniów na oddział dla 1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 uczniów na oddział dla 2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</a:tr>
              <a:tr h="636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>
                          <a:effectLst/>
                        </a:rPr>
                        <a:t>4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Pokrycie wydatków z poz. 1 +  3 dodatkowe etaty nauczycieli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 uczniów na oddział dla 1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19 uczniów na oddział dla 2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 uczniów na oddział dla 1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15-16 uczniów na oddział dla 2 ciągowej szkoły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</a:tr>
              <a:tr h="50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>
                          <a:effectLst/>
                        </a:rPr>
                        <a:t>5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Kwota na oddział przy średniej wielkości oddziału (16 wieś, 21 miasto)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121 tys. zł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115 tys. zł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121 tys. zł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(jak obecnie)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115 tys. zł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(jak obecnie)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</a:tr>
              <a:tr h="89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>
                          <a:effectLst/>
                        </a:rPr>
                        <a:t>6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Kwota na oddział przy bardzo małej wielkości oddziału, tj. na poziomie 10% najmniej licznych oddziałów (8 wieś, 20 miasto)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68 tys. zł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109 tys. zł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104 tys. zł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(52% więcej)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113 tys. zł (4% więcej)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</a:tr>
              <a:tr h="89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600">
                          <a:effectLst/>
                        </a:rPr>
                        <a:t>7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Kwota na oddział przy bardzo dużej wielkości oddziału, tj. na poziomie 10% najbardziej licznych oddziałów (18 wieś, 24 miasto)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136 tys. zł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131 tys. zł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126 tys. zł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(8% mniej)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122 tys. zł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(7% mniej)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22" marR="343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000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21704"/>
              </p:ext>
            </p:extLst>
          </p:nvPr>
        </p:nvGraphicFramePr>
        <p:xfrm>
          <a:off x="521549" y="778112"/>
          <a:ext cx="8100901" cy="6046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5307"/>
                <a:gridCol w="2076420"/>
                <a:gridCol w="1040311"/>
                <a:gridCol w="940914"/>
                <a:gridCol w="1040311"/>
                <a:gridCol w="1040311"/>
                <a:gridCol w="917327"/>
              </a:tblGrid>
              <a:tr h="3393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Średnia liczba uczniów na oddział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Wieś i miasto do 5 tys. mieszkańców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Miasto powyżej 5 tys. mieszkańców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630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Obecnie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Propozycja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Różnica 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Obecnie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Propozycja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Różnica 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59 742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101 525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69,9%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44 922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  84 325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87,7%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      68 277    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      103 742    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51,9%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51 340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  86 542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68,6%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76 811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105 960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37,9%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57 757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  88 760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53,7%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85 346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108 178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26,8%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64 175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  90 978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41,8%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93 881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110 396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17,6%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70 592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  93 196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32,0%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90 983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112 614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23,8%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65 578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  95 414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45,5%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98 565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114 831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16,5%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71 042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  97 631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37,4%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106 147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117 049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10,3%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76 507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  99 849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30,5%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06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15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113 729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119 267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4,9%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81 972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102 067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24,5%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    121 310    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      121 485    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0,1%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87 437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104 285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19,3%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128 892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123 703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-4,0%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92 901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106 503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14,6%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    136 474    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      125 920    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-7,7%</a:t>
                      </a:r>
                      <a:endParaRPr lang="pl-PL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98 366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108 720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10,5%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19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144 056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128 138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-11,0%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103 831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110 938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6,8%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151 638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130 356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-14,0%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0C0"/>
                          </a:solidFill>
                          <a:effectLst/>
                        </a:rPr>
                        <a:t>    109 296    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0C0"/>
                          </a:solidFill>
                          <a:effectLst/>
                        </a:rPr>
                        <a:t>      113 156    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0C0"/>
                          </a:solidFill>
                          <a:effectLst/>
                        </a:rPr>
                        <a:t>3,5%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159 220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132 574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-16,7%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0C0"/>
                          </a:solidFill>
                          <a:effectLst/>
                        </a:rPr>
                        <a:t>    114 761    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0C0"/>
                          </a:solidFill>
                          <a:effectLst/>
                        </a:rPr>
                        <a:t>      115 374    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0C0"/>
                          </a:solidFill>
                          <a:effectLst/>
                        </a:rPr>
                        <a:t>0,5%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166 802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134 792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-19,2%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120 225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117 592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-2,2%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174 384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137 009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-21,4%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125 690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119 809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-4,7%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181 966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139 227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-23,5%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0C0"/>
                          </a:solidFill>
                          <a:effectLst/>
                        </a:rPr>
                        <a:t>    131 155    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0C0"/>
                          </a:solidFill>
                          <a:effectLst/>
                        </a:rPr>
                        <a:t>      122 027    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0C0"/>
                          </a:solidFill>
                          <a:effectLst/>
                        </a:rPr>
                        <a:t>-7,0%</a:t>
                      </a:r>
                      <a:endParaRPr lang="pl-PL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189 548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141 445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-25,4%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136 620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124 245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-9,1%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197 130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143 663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-27,1%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142 085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126 463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-11,0%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204 711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145 881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-28,7%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147 549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128 681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-12,8%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212 293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148 098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-30,2%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153 014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130 898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-14,5%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29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219 875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150 316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-31,6%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158 479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133 116  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-16,0%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  <a:tr h="21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227 457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152 534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-32,9%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163 944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      135 334   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-17,5%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7" marR="3901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755576" y="1988840"/>
            <a:ext cx="7848872" cy="342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Zabezpieczeniem przed sztucznym tworzeniem oddziałów mogłaby być zasada, zgodnie z którą jeśli szkoła ma więcej niż 1 oddział danej klasy to do potrzeb naliczania środków na tę szkołę koryguje się odpowiednio w dół liczbę oddziałów w przypadku jeśli liczba utworzonych oddziałów jest wyższa niż wynika to z limitu 25. </a:t>
            </a:r>
            <a:endParaRPr lang="pl-PL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przykład: można mieć 2 oddziały jeśli w klasie jest 25 dzieci, ale jeśli szkoła utworzyła 2 oddziały a w klasie jest 25 dzieci, to naliczenie (w części oddziałowej) będzie uwzględniało tylko 1 oddział.</a:t>
            </a:r>
            <a:endParaRPr lang="pl-P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755576" y="1988840"/>
            <a:ext cx="7848872" cy="339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Uwzględnienie w algorytmie podziału subwencji: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Wagi promującej szkoły, w których nie ma zmianowości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Wagi dla małych szkół zróżnicowanej  ze względu na zamożność gminy – </a:t>
            </a:r>
            <a:r>
              <a:rPr lang="pl-PL" sz="200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„Jaki wskaźnik badający zamożność gminy zastosować?”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l-PL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l-P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57227" y="1628800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 smtClean="0">
                <a:solidFill>
                  <a:schemeClr val="bg1"/>
                </a:solidFill>
              </a:rPr>
              <a:t>I PANEL</a:t>
            </a:r>
          </a:p>
          <a:p>
            <a:pPr lvl="0" algn="ctr"/>
            <a:endParaRPr lang="pl-PL" sz="2400" b="1" dirty="0">
              <a:solidFill>
                <a:schemeClr val="bg1"/>
              </a:solidFill>
            </a:endParaRPr>
          </a:p>
          <a:p>
            <a:pPr marL="457200" lvl="0" indent="-457200">
              <a:spcBef>
                <a:spcPts val="1200"/>
              </a:spcBef>
              <a:buAutoNum type="arabicPeriod"/>
            </a:pPr>
            <a:r>
              <a:rPr lang="pl-PL" sz="2400" b="1" dirty="0" smtClean="0">
                <a:solidFill>
                  <a:schemeClr val="bg1"/>
                </a:solidFill>
              </a:rPr>
              <a:t>SUBWENCJA OŚWIATOWA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bg1"/>
                </a:solidFill>
              </a:rPr>
              <a:t>Sposób ustalenia łącznej kwoty subwencji oświatowej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bg1"/>
                </a:solidFill>
              </a:rPr>
              <a:t>Sposób podziału kwoty subwencji oświatowej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bg1"/>
                </a:solidFill>
              </a:rPr>
              <a:t>Małe szkoły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bg1"/>
                </a:solidFill>
              </a:rPr>
              <a:t>Zmianowość</a:t>
            </a:r>
          </a:p>
          <a:p>
            <a:pPr marL="457200" lvl="0" indent="-457200">
              <a:spcBef>
                <a:spcPts val="1200"/>
              </a:spcBef>
              <a:buAutoNum type="arabicPeriod"/>
            </a:pPr>
            <a:r>
              <a:rPr lang="pl-PL" sz="2400" b="1" dirty="0" smtClean="0">
                <a:solidFill>
                  <a:schemeClr val="bg1"/>
                </a:solidFill>
              </a:rPr>
              <a:t>DOTACJA PRZEDSZKOLNA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 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438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1412776"/>
            <a:ext cx="80648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 smtClean="0">
                <a:solidFill>
                  <a:schemeClr val="bg1"/>
                </a:solidFill>
              </a:rPr>
              <a:t>DOTACJA PRZEDSZKOLNA</a:t>
            </a:r>
          </a:p>
          <a:p>
            <a:pPr lvl="0"/>
            <a:endParaRPr lang="pl-PL" sz="2800" dirty="0" smtClean="0">
              <a:solidFill>
                <a:schemeClr val="bg1"/>
              </a:solidFill>
            </a:endParaRPr>
          </a:p>
          <a:p>
            <a:pPr lvl="0"/>
            <a:r>
              <a:rPr lang="pl-PL" sz="2400" dirty="0" smtClean="0">
                <a:solidFill>
                  <a:schemeClr val="bg1"/>
                </a:solidFill>
              </a:rPr>
              <a:t>Propozycje zmian</a:t>
            </a:r>
          </a:p>
          <a:p>
            <a:pPr lvl="0"/>
            <a:endParaRPr lang="pl-PL" sz="2400" dirty="0" smtClean="0">
              <a:solidFill>
                <a:schemeClr val="bg1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Wprowadzenie finansowania wszystkich dzieci </a:t>
            </a:r>
            <a:r>
              <a:rPr lang="pl-PL" sz="2400" dirty="0">
                <a:solidFill>
                  <a:schemeClr val="bg1"/>
                </a:solidFill>
              </a:rPr>
              <a:t>w wychowaniu przedszkolnym poprzez subwencję oświatową (z jednoczesnym odejściem od dotacji przedszkolnej i z uwzględnieniem odpowiedniego zmniejszenia udziału dochodów </a:t>
            </a:r>
            <a:r>
              <a:rPr lang="pl-PL" sz="2400" dirty="0" smtClean="0">
                <a:solidFill>
                  <a:schemeClr val="bg1"/>
                </a:solidFill>
              </a:rPr>
              <a:t>jednostek samorządu </a:t>
            </a:r>
            <a:r>
              <a:rPr lang="pl-PL" sz="2400" dirty="0">
                <a:solidFill>
                  <a:schemeClr val="bg1"/>
                </a:solidFill>
              </a:rPr>
              <a:t>terytorialnego w podatkach). </a:t>
            </a:r>
          </a:p>
          <a:p>
            <a:r>
              <a:rPr lang="pl-PL" dirty="0">
                <a:solidFill>
                  <a:schemeClr val="bg1"/>
                </a:solidFill>
              </a:rPr>
              <a:t> 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438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1412776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 smtClean="0">
                <a:solidFill>
                  <a:schemeClr val="bg1"/>
                </a:solidFill>
              </a:rPr>
              <a:t>DOTACJA PRZEDSZKOLNA</a:t>
            </a:r>
          </a:p>
          <a:p>
            <a:pPr lvl="0"/>
            <a:endParaRPr lang="pl-PL" sz="2800" dirty="0" smtClean="0">
              <a:solidFill>
                <a:schemeClr val="bg1"/>
              </a:solidFill>
            </a:endParaRPr>
          </a:p>
          <a:p>
            <a:pPr lvl="0"/>
            <a:r>
              <a:rPr lang="pl-PL" sz="2400" dirty="0" smtClean="0">
                <a:solidFill>
                  <a:schemeClr val="bg1"/>
                </a:solidFill>
              </a:rPr>
              <a:t>Inne propozycje zmian:</a:t>
            </a:r>
          </a:p>
          <a:p>
            <a:pPr lvl="0"/>
            <a:endParaRPr lang="pl-PL" sz="2400" dirty="0" smtClean="0">
              <a:solidFill>
                <a:schemeClr val="bg1"/>
              </a:solidFill>
            </a:endParaRPr>
          </a:p>
          <a:p>
            <a:pPr marL="514350" lvl="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Naliczanie dotacji według organu rejestrującego a nie jak obecnie wg. położenia przedszkola.</a:t>
            </a:r>
          </a:p>
          <a:p>
            <a:pPr marL="514350" lvl="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Zróżnicowanie kwoty dotacji ze względu na rodzaj placówki wychowania przedszkolnego i jej zlokalizowanie.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 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 smtClean="0"/>
          </a:p>
          <a:p>
            <a:pPr algn="ctr">
              <a:buFont typeface="Arial" pitchFamily="34" charset="0"/>
              <a:buNone/>
            </a:pPr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endParaRPr lang="sv-S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2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57226" y="1628800"/>
            <a:ext cx="84632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 smtClean="0">
                <a:solidFill>
                  <a:schemeClr val="bg1"/>
                </a:solidFill>
              </a:rPr>
              <a:t>OBECNY SYSTEM</a:t>
            </a:r>
          </a:p>
          <a:p>
            <a:pPr lvl="0"/>
            <a:endParaRPr lang="pl-PL" sz="2400" b="1" dirty="0">
              <a:solidFill>
                <a:schemeClr val="bg1"/>
              </a:solidFill>
            </a:endParaRPr>
          </a:p>
          <a:p>
            <a:pPr lvl="0"/>
            <a:r>
              <a:rPr lang="pl-PL" sz="2400" b="1" dirty="0" smtClean="0">
                <a:solidFill>
                  <a:schemeClr val="bg1"/>
                </a:solidFill>
              </a:rPr>
              <a:t>Ogólne  przepisy dotyczące ustalania kwoty subwencji oświatowej: </a:t>
            </a:r>
          </a:p>
          <a:p>
            <a:pPr lvl="0"/>
            <a:r>
              <a:rPr lang="pl-PL" sz="2400" b="1" dirty="0" smtClean="0">
                <a:solidFill>
                  <a:schemeClr val="bg1"/>
                </a:solidFill>
              </a:rPr>
              <a:t>„Kwota subwencji oświatowej nie niższa niż w roku ubiegłym skorygowana o zmianę zadań oświatowych.” (art. 28 ust. 1 Ustawy o dochodach JST)</a:t>
            </a:r>
          </a:p>
          <a:p>
            <a:pPr lvl="0"/>
            <a:endParaRPr lang="pl-PL" sz="2400" b="1" dirty="0" smtClean="0">
              <a:solidFill>
                <a:schemeClr val="bg1"/>
              </a:solidFill>
            </a:endParaRPr>
          </a:p>
          <a:p>
            <a:pPr lvl="0"/>
            <a:r>
              <a:rPr lang="pl-PL" sz="2400" b="1" dirty="0" smtClean="0">
                <a:solidFill>
                  <a:schemeClr val="bg1"/>
                </a:solidFill>
              </a:rPr>
              <a:t>Słabości obecnego systemu: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bg1"/>
                </a:solidFill>
              </a:rPr>
              <a:t>Mało przejrzysty system;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bg1"/>
                </a:solidFill>
              </a:rPr>
              <a:t>Brak gwarancji wysokości subwencji;</a:t>
            </a:r>
          </a:p>
        </p:txBody>
      </p:sp>
    </p:spTree>
    <p:extLst>
      <p:ext uri="{BB962C8B-B14F-4D97-AF65-F5344CB8AC3E}">
        <p14:creationId xmlns:p14="http://schemas.microsoft.com/office/powerpoint/2010/main" val="40910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57226" y="980728"/>
            <a:ext cx="84632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 smtClean="0">
                <a:solidFill>
                  <a:schemeClr val="bg1"/>
                </a:solidFill>
              </a:rPr>
              <a:t>OBECNY SYSTEM</a:t>
            </a:r>
          </a:p>
          <a:p>
            <a:pPr lvl="0"/>
            <a:endParaRPr lang="pl-PL" sz="2400" b="1" dirty="0">
              <a:solidFill>
                <a:schemeClr val="bg1"/>
              </a:solidFill>
            </a:endParaRPr>
          </a:p>
          <a:p>
            <a:pPr lvl="0"/>
            <a:r>
              <a:rPr lang="pl-PL" sz="2400" u="sng" dirty="0">
                <a:solidFill>
                  <a:schemeClr val="bg1"/>
                </a:solidFill>
              </a:rPr>
              <a:t>Sposób podziału subwencji </a:t>
            </a:r>
            <a:r>
              <a:rPr lang="pl-PL" sz="2400" u="sng" dirty="0" smtClean="0">
                <a:solidFill>
                  <a:schemeClr val="bg1"/>
                </a:solidFill>
              </a:rPr>
              <a:t>oświatowej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Sposób podziału na ucznia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Z uwzględnieniem typów i rodzajów szkół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Z uwzględnieniem awansu zawodowego nauczycieli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bg1"/>
              </a:solidFill>
            </a:endParaRPr>
          </a:p>
          <a:p>
            <a:pPr lvl="0"/>
            <a:r>
              <a:rPr lang="pl-PL" sz="2400" dirty="0" smtClean="0">
                <a:solidFill>
                  <a:schemeClr val="bg1"/>
                </a:solidFill>
              </a:rPr>
              <a:t>Kwota subwencji dla szkoły: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</a:rPr>
              <a:t>Część podstawowa* - kwota na </a:t>
            </a:r>
            <a:r>
              <a:rPr lang="pl-PL" sz="2400" smtClean="0">
                <a:solidFill>
                  <a:schemeClr val="bg1"/>
                </a:solidFill>
              </a:rPr>
              <a:t>ucznia 5293 </a:t>
            </a:r>
            <a:r>
              <a:rPr lang="pl-PL" sz="2400" dirty="0" smtClean="0">
                <a:solidFill>
                  <a:schemeClr val="bg1"/>
                </a:solidFill>
              </a:rPr>
              <a:t>zł w 2017 r.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</a:rPr>
              <a:t>+ 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</a:rPr>
              <a:t>część uzupełniająca* - wagi na różne kategorie uczniów</a:t>
            </a:r>
          </a:p>
          <a:p>
            <a:pPr lvl="0"/>
            <a:endParaRPr lang="pl-PL" sz="2400" dirty="0">
              <a:solidFill>
                <a:schemeClr val="bg1"/>
              </a:solidFill>
            </a:endParaRPr>
          </a:p>
          <a:p>
            <a:pPr lvl="0"/>
            <a:endParaRPr lang="pl-PL" sz="2400" dirty="0" smtClean="0">
              <a:solidFill>
                <a:schemeClr val="bg1"/>
              </a:solidFill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</a:rPr>
              <a:t>* Skorygowana wskaźnikiem Di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57226" y="1628800"/>
            <a:ext cx="8463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 smtClean="0">
                <a:solidFill>
                  <a:schemeClr val="bg1"/>
                </a:solidFill>
              </a:rPr>
              <a:t>OBECNY SYSTEM</a:t>
            </a:r>
          </a:p>
          <a:p>
            <a:pPr lvl="0"/>
            <a:endParaRPr lang="pl-PL" sz="2400" dirty="0" smtClean="0">
              <a:solidFill>
                <a:schemeClr val="bg1"/>
              </a:solidFill>
            </a:endParaRPr>
          </a:p>
          <a:p>
            <a:pPr lvl="0"/>
            <a:endParaRPr lang="pl-PL" sz="2400" dirty="0">
              <a:solidFill>
                <a:schemeClr val="bg1"/>
              </a:solidFill>
            </a:endParaRPr>
          </a:p>
          <a:p>
            <a:pPr lvl="0"/>
            <a:r>
              <a:rPr lang="pl-PL" sz="2400" dirty="0" smtClean="0">
                <a:solidFill>
                  <a:schemeClr val="bg1"/>
                </a:solidFill>
              </a:rPr>
              <a:t>Słabości: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System korzystny dla dużych szkół w dużych miastach o z dużej liczebności uczniów na oddział.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124026"/>
              </p:ext>
            </p:extLst>
          </p:nvPr>
        </p:nvGraphicFramePr>
        <p:xfrm>
          <a:off x="323528" y="1124744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355976" y="1916832"/>
            <a:ext cx="4248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rgbClr val="2D3369"/>
                </a:solidFill>
              </a:rPr>
              <a:t>Dane dotyczą szkół podstawowych, ogólnodostępnych, prowadzonych przez JST, z wyłączeniem klas łączonych, z wyłączeniem szkół nietypowych (tj. z  dużym udziałem uczniów niepełnosprawnych, uczniów mniejszości, uczniów w oddziałach mistrzostwa sportowego itp.)</a:t>
            </a:r>
          </a:p>
        </p:txBody>
      </p:sp>
    </p:spTree>
    <p:extLst>
      <p:ext uri="{BB962C8B-B14F-4D97-AF65-F5344CB8AC3E}">
        <p14:creationId xmlns:p14="http://schemas.microsoft.com/office/powerpoint/2010/main" val="32868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548200"/>
              </p:ext>
            </p:extLst>
          </p:nvPr>
        </p:nvGraphicFramePr>
        <p:xfrm>
          <a:off x="179511" y="1196752"/>
          <a:ext cx="8834077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4211960" y="2060848"/>
            <a:ext cx="4248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rgbClr val="2D3369"/>
                </a:solidFill>
              </a:rPr>
              <a:t>Dane dotyczą szkół podstawowych, ogólnodostępnych, prowadzonych przez JST, z wyłączeniem klas łączonych, z wyłączeniem szkół nietypowych (tj. z  dużym udziałem uczniów niepełnosprawnych, uczniów mniejszości, uczniów w oddziałach mistrzostwa sportowego itp.)</a:t>
            </a:r>
          </a:p>
        </p:txBody>
      </p:sp>
    </p:spTree>
    <p:extLst>
      <p:ext uri="{BB962C8B-B14F-4D97-AF65-F5344CB8AC3E}">
        <p14:creationId xmlns:p14="http://schemas.microsoft.com/office/powerpoint/2010/main" val="33083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</a:rPr>
              <a:t>Zmiany w finansowaniu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108421"/>
              </p:ext>
            </p:extLst>
          </p:nvPr>
        </p:nvGraphicFramePr>
        <p:xfrm>
          <a:off x="107504" y="1196752"/>
          <a:ext cx="890608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31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c5eedc72-82e4-425e-a3b6-3858c5ea6f89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2482</Words>
  <Application>Microsoft Office PowerPoint</Application>
  <PresentationFormat>Pokaz na ekranie (4:3)</PresentationFormat>
  <Paragraphs>469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Prezentacja programu PowerPoint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Zmiany w finansowaniu</vt:lpstr>
      <vt:lpstr>Prezentacja programu PowerPoint</vt:lpstr>
    </vt:vector>
  </TitlesOfParts>
  <Company>MPiPS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Baczewski</dc:creator>
  <cp:lastModifiedBy>Ewa Brylewska</cp:lastModifiedBy>
  <cp:revision>447</cp:revision>
  <dcterms:created xsi:type="dcterms:W3CDTF">2012-10-09T17:18:33Z</dcterms:created>
  <dcterms:modified xsi:type="dcterms:W3CDTF">2017-02-17T12:56:47Z</dcterms:modified>
</cp:coreProperties>
</file>